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458" r:id="rId2"/>
    <p:sldId id="451" r:id="rId3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2211FD"/>
    <a:srgbClr val="FFFFFF"/>
    <a:srgbClr val="FFFF00"/>
    <a:srgbClr val="72AF2F"/>
    <a:srgbClr val="EA2A16"/>
    <a:srgbClr val="4F81BD"/>
    <a:srgbClr val="385D8A"/>
    <a:srgbClr val="9F98F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3928" autoAdjust="0"/>
  </p:normalViewPr>
  <p:slideViewPr>
    <p:cSldViewPr>
      <p:cViewPr>
        <p:scale>
          <a:sx n="100" d="100"/>
          <a:sy n="100" d="100"/>
        </p:scale>
        <p:origin x="-1104" y="8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3D60A-7D67-407B-922D-9CF80E7B63B7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E48C2-597C-45F2-A8EC-5A3E45208B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69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0F08C-7E18-4311-AAFA-6FEF9DDC1F51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8AC83-38EB-436C-B811-5E70B20F82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88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8AC83-38EB-436C-B811-5E70B20F8251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0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629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F077-8563-4EC3-BB97-92D9E20187B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57A5-6F8E-4AD6-B760-BB87E4093DF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54D5-9471-4A0A-9530-F066DC8EB57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E226-4BB8-4F0C-8444-6E1D22A377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7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246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246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33BA-7F19-4185-AAF1-3C2E26CE53C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A824-7FE3-417D-A92A-895C0789A60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05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FFD5-76C7-4433-8515-4D431F1581A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0D51E-A051-45F5-8039-4F450B0FFA9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0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FFD5-76C7-4433-8515-4D431F1581A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0D51E-A051-45F5-8039-4F450B0FFA9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9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3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91D2-2FB7-4697-B3F0-67EAE82769C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A00B-6C6C-450D-981F-39D9735D868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2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2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E718-D274-46D7-8EF4-71988FC653C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8238-609B-496E-BA0E-806B7A65C07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0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815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815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44684-59A7-47FE-B8F6-48D1C3EFA9A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6A91E-E3E5-4FCC-B742-5D5B6F46E51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7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42D8-B6A5-437B-9C67-7AA0D9D914F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AB7AD-8DD4-4CC1-B6BC-9DEC37046B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6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2681-5319-4E28-9EB4-5100693D881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354F1-B421-44F6-A976-57B51555E03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6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46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333" y="36412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46" y="191352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6F4D1-23F5-43FB-A004-DE024B584A8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3DF5-F2F0-444A-B17A-C08CE68EDD1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1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EB91-6223-48DC-B8F1-36C25E5C9A8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6D253-E40E-423F-9369-5856B525CDE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4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702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FA771BD-FA9A-4854-8E6F-BC80BEF0A0F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702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702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731C1E-C6EB-4AC3-8DBF-448FB483501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0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526" descr="海報鷹"/>
          <p:cNvPicPr>
            <a:picLocks noChangeAspect="1" noChangeArrowheads="1"/>
          </p:cNvPicPr>
          <p:nvPr/>
        </p:nvPicPr>
        <p:blipFill>
          <a:blip r:embed="rId3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01"/>
          <a:stretch>
            <a:fillRect/>
          </a:stretch>
        </p:blipFill>
        <p:spPr bwMode="auto">
          <a:xfrm>
            <a:off x="19769" y="18571"/>
            <a:ext cx="6838235" cy="912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 7"/>
          <p:cNvSpPr/>
          <p:nvPr/>
        </p:nvSpPr>
        <p:spPr>
          <a:xfrm>
            <a:off x="793882" y="805221"/>
            <a:ext cx="5643602" cy="434604"/>
          </a:xfrm>
          <a:prstGeom prst="roundRect">
            <a:avLst/>
          </a:prstGeom>
          <a:solidFill>
            <a:srgbClr val="FFFFCC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b="1" kern="0" dirty="0" smtClean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</a:t>
            </a:r>
            <a:r>
              <a:rPr kumimoji="1" lang="zh-TW" altLang="en-US" b="1" kern="0" dirty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r>
              <a:rPr kumimoji="1" lang="zh-TW" altLang="en-US" b="1" kern="0" dirty="0" smtClean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教育中心課程</a:t>
            </a:r>
            <a:r>
              <a:rPr kumimoji="1" lang="zh-TW" altLang="en-US" b="1" kern="0" dirty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kumimoji="1" lang="zh-TW" altLang="en-US" b="1" kern="0" dirty="0" smtClean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地圖</a:t>
            </a:r>
            <a:endParaRPr kumimoji="1" lang="en-US" altLang="zh-TW" b="1" spc="50" dirty="0">
              <a:ln w="13500">
                <a:solidFill>
                  <a:srgbClr val="94B6D2">
                    <a:shade val="2500"/>
                    <a:alpha val="6500"/>
                  </a:srgbClr>
                </a:solidFill>
                <a:prstDash val="solid"/>
              </a:ln>
              <a:solidFill>
                <a:srgbClr val="0000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9636" name="Picture 9" descr="D:\教育評鑑資料\無邊筧橋校徽\無邊筧橋頭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7" y="187168"/>
            <a:ext cx="849817" cy="83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Group 94"/>
          <p:cNvGrpSpPr>
            <a:grpSpLocks/>
          </p:cNvGrpSpPr>
          <p:nvPr/>
        </p:nvGrpSpPr>
        <p:grpSpPr bwMode="auto">
          <a:xfrm>
            <a:off x="381588" y="8286688"/>
            <a:ext cx="6037118" cy="678863"/>
            <a:chOff x="432" y="3876"/>
            <a:chExt cx="3556" cy="780"/>
          </a:xfrm>
        </p:grpSpPr>
        <p:sp>
          <p:nvSpPr>
            <p:cNvPr id="73" name="AutoShape 95"/>
            <p:cNvSpPr>
              <a:spLocks noChangeArrowheads="1"/>
            </p:cNvSpPr>
            <p:nvPr/>
          </p:nvSpPr>
          <p:spPr bwMode="auto">
            <a:xfrm>
              <a:off x="432" y="3876"/>
              <a:ext cx="3556" cy="78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 kern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4" name="Rectangle 96"/>
            <p:cNvSpPr>
              <a:spLocks noChangeArrowheads="1"/>
            </p:cNvSpPr>
            <p:nvPr/>
          </p:nvSpPr>
          <p:spPr bwMode="auto">
            <a:xfrm>
              <a:off x="503" y="3936"/>
              <a:ext cx="816" cy="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ts val="1200"/>
                </a:lnSpc>
                <a:defRPr/>
              </a:pPr>
              <a:r>
                <a:rPr lang="zh-TW" altLang="en-US" sz="1400" b="1" kern="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官校四年制教育</a:t>
              </a: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zh-TW" altLang="en-US" sz="1400" b="1" kern="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一年級不分學系</a:t>
              </a: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zh-TW" altLang="en-US" sz="1400" b="1" kern="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二年級專業學系</a:t>
              </a:r>
            </a:p>
          </p:txBody>
        </p:sp>
        <p:sp>
          <p:nvSpPr>
            <p:cNvPr id="75" name="Rectangle 97"/>
            <p:cNvSpPr>
              <a:spLocks noChangeArrowheads="1"/>
            </p:cNvSpPr>
            <p:nvPr/>
          </p:nvSpPr>
          <p:spPr bwMode="auto">
            <a:xfrm>
              <a:off x="1350" y="4002"/>
              <a:ext cx="576" cy="5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航空太空</a:t>
              </a: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工程學系</a:t>
              </a:r>
            </a:p>
          </p:txBody>
        </p:sp>
        <p:sp>
          <p:nvSpPr>
            <p:cNvPr id="76" name="Rectangle 98"/>
            <p:cNvSpPr>
              <a:spLocks noChangeArrowheads="1"/>
            </p:cNvSpPr>
            <p:nvPr/>
          </p:nvSpPr>
          <p:spPr bwMode="auto">
            <a:xfrm>
              <a:off x="1968" y="4010"/>
              <a:ext cx="576" cy="5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航空機械</a:t>
              </a: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工程學系</a:t>
              </a:r>
              <a:endParaRPr lang="zh-TW" altLang="en-US" sz="1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7" name="Rectangle 99"/>
            <p:cNvSpPr>
              <a:spLocks noChangeArrowheads="1"/>
            </p:cNvSpPr>
            <p:nvPr/>
          </p:nvSpPr>
          <p:spPr bwMode="auto">
            <a:xfrm>
              <a:off x="2600" y="4026"/>
              <a:ext cx="576" cy="5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航空電子</a:t>
              </a: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工程學系</a:t>
              </a:r>
              <a:endParaRPr lang="zh-TW" altLang="en-US" sz="1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8" name="Rectangle 100"/>
            <p:cNvSpPr>
              <a:spLocks noChangeArrowheads="1"/>
            </p:cNvSpPr>
            <p:nvPr/>
          </p:nvSpPr>
          <p:spPr bwMode="auto">
            <a:xfrm>
              <a:off x="3238" y="4028"/>
              <a:ext cx="576" cy="5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航空管理</a:t>
              </a: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zh-TW" altLang="en-US" sz="1600" b="1" kern="0" dirty="0" smtClean="0">
                  <a:solidFill>
                    <a:srgbClr val="D0020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學系</a:t>
              </a:r>
            </a:p>
          </p:txBody>
        </p:sp>
      </p:grpSp>
      <p:sp>
        <p:nvSpPr>
          <p:cNvPr id="67" name="矩形 66"/>
          <p:cNvSpPr/>
          <p:nvPr/>
        </p:nvSpPr>
        <p:spPr bwMode="auto">
          <a:xfrm>
            <a:off x="116637" y="1279453"/>
            <a:ext cx="6699701" cy="20042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1200" dirty="0">
              <a:solidFill>
                <a:prstClr val="white"/>
              </a:solidFill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327468" y="1300363"/>
            <a:ext cx="2844094" cy="1777213"/>
            <a:chOff x="193853" y="1430468"/>
            <a:chExt cx="2709277" cy="1625695"/>
          </a:xfrm>
        </p:grpSpPr>
        <p:sp>
          <p:nvSpPr>
            <p:cNvPr id="68" name="矩形 67"/>
            <p:cNvSpPr/>
            <p:nvPr/>
          </p:nvSpPr>
          <p:spPr bwMode="auto">
            <a:xfrm>
              <a:off x="193853" y="1430468"/>
              <a:ext cx="293661" cy="16256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育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目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標</a:t>
              </a:r>
              <a:endParaRPr kumimoji="1" lang="zh-TW" altLang="en-US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542684" y="1505976"/>
              <a:ext cx="2346174" cy="40378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奠定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學生數、理、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化基礎</a:t>
              </a: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542684" y="2058252"/>
              <a:ext cx="2346174" cy="40378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陶冶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學生人文與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倫理素養</a:t>
              </a: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556956" y="2600375"/>
              <a:ext cx="2346174" cy="40378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培養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學生語文溝通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能力</a:t>
              </a: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3339873" y="1300363"/>
            <a:ext cx="3177414" cy="1819757"/>
            <a:chOff x="4942526" y="2083763"/>
            <a:chExt cx="3996375" cy="1638074"/>
          </a:xfrm>
          <a:solidFill>
            <a:srgbClr val="9F98FE"/>
          </a:solidFill>
        </p:grpSpPr>
        <p:sp>
          <p:nvSpPr>
            <p:cNvPr id="65" name="矩形 64"/>
            <p:cNvSpPr/>
            <p:nvPr/>
          </p:nvSpPr>
          <p:spPr bwMode="auto">
            <a:xfrm>
              <a:off x="4942526" y="2083763"/>
              <a:ext cx="428242" cy="1625695"/>
            </a:xfrm>
            <a:prstGeom prst="rect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核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心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能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zh-TW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力</a:t>
              </a:r>
              <a:endParaRPr kumimoji="1" lang="zh-TW" altLang="en-US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5494133" y="2158067"/>
              <a:ext cx="3440047" cy="338442"/>
            </a:xfrm>
            <a:prstGeom prst="rect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具有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發掘問題與分析的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能力</a:t>
              </a:r>
              <a:endParaRPr kumimoji="1" lang="zh-TW" altLang="en-US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9" name="矩形 78"/>
            <p:cNvSpPr/>
            <p:nvPr/>
          </p:nvSpPr>
          <p:spPr bwMode="auto">
            <a:xfrm>
              <a:off x="5485842" y="2573690"/>
              <a:ext cx="3448338" cy="338442"/>
            </a:xfrm>
            <a:prstGeom prst="rect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具備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人文、社會科學的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思辨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及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創新與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領導統御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能力</a:t>
              </a:r>
              <a:endParaRPr kumimoji="1" lang="zh-TW" altLang="en-US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0" name="矩形 79"/>
            <p:cNvSpPr/>
            <p:nvPr/>
          </p:nvSpPr>
          <p:spPr bwMode="auto">
            <a:xfrm>
              <a:off x="5490563" y="2978364"/>
              <a:ext cx="3448338" cy="338442"/>
            </a:xfrm>
            <a:prstGeom prst="rect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具有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國際觀、跨文化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溝通及</a:t>
              </a:r>
              <a:endParaRPr kumimoji="1" lang="en-US" altLang="zh-TW" sz="16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整合能力</a:t>
              </a:r>
              <a:endParaRPr kumimoji="1" lang="zh-TW" altLang="en-US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1" name="矩形 80"/>
            <p:cNvSpPr/>
            <p:nvPr/>
          </p:nvSpPr>
          <p:spPr bwMode="auto">
            <a:xfrm>
              <a:off x="5485841" y="3383395"/>
              <a:ext cx="3448338" cy="338442"/>
            </a:xfrm>
            <a:prstGeom prst="rect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具有</a:t>
              </a:r>
              <a:r>
                <a:rPr kumimoji="1" lang="zh-TW" altLang="en-US" sz="1600" b="1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終身學習與成長的</a:t>
              </a:r>
              <a:r>
                <a:rPr kumimoji="1" lang="zh-TW" altLang="en-US" sz="1600" b="1" dirty="0" smtClean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能力</a:t>
              </a:r>
              <a:endParaRPr kumimoji="1" lang="zh-TW" altLang="en-US" sz="16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65" y="7480300"/>
            <a:ext cx="785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群組 6"/>
          <p:cNvGrpSpPr/>
          <p:nvPr/>
        </p:nvGrpSpPr>
        <p:grpSpPr>
          <a:xfrm>
            <a:off x="116637" y="3283667"/>
            <a:ext cx="6699701" cy="1959327"/>
            <a:chOff x="519522" y="1095409"/>
            <a:chExt cx="8421727" cy="1469495"/>
          </a:xfrm>
        </p:grpSpPr>
        <p:grpSp>
          <p:nvGrpSpPr>
            <p:cNvPr id="4" name="群組 3"/>
            <p:cNvGrpSpPr/>
            <p:nvPr/>
          </p:nvGrpSpPr>
          <p:grpSpPr>
            <a:xfrm>
              <a:off x="519522" y="1095409"/>
              <a:ext cx="8421727" cy="1469495"/>
              <a:chOff x="394014" y="1600199"/>
              <a:chExt cx="6316295" cy="1287252"/>
            </a:xfrm>
          </p:grpSpPr>
          <p:grpSp>
            <p:nvGrpSpPr>
              <p:cNvPr id="2" name="群組 1"/>
              <p:cNvGrpSpPr/>
              <p:nvPr/>
            </p:nvGrpSpPr>
            <p:grpSpPr>
              <a:xfrm>
                <a:off x="394014" y="1600199"/>
                <a:ext cx="6316295" cy="1287252"/>
                <a:chOff x="394014" y="1600199"/>
                <a:chExt cx="6316295" cy="1287252"/>
              </a:xfrm>
            </p:grpSpPr>
            <p:sp>
              <p:nvSpPr>
                <p:cNvPr id="58" name="矩形 57"/>
                <p:cNvSpPr/>
                <p:nvPr/>
              </p:nvSpPr>
              <p:spPr bwMode="auto">
                <a:xfrm>
                  <a:off x="394014" y="1600199"/>
                  <a:ext cx="6316295" cy="12872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zh-TW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矩形 59"/>
                <p:cNvSpPr/>
                <p:nvPr/>
              </p:nvSpPr>
              <p:spPr bwMode="auto">
                <a:xfrm>
                  <a:off x="906235" y="1645221"/>
                  <a:ext cx="960964" cy="560134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base">
                    <a:lnSpc>
                      <a:spcPts val="16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基礎專業必修</a:t>
                  </a:r>
                  <a:endParaRPr kumimoji="1" lang="en-US" altLang="zh-TW" sz="1600" b="1" dirty="0" smtClean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 fontAlgn="base">
                    <a:lnSpc>
                      <a:spcPts val="16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21</a:t>
                  </a:r>
                  <a:endParaRPr kumimoji="1" lang="zh-TW" altLang="en-US" sz="1600" b="1" dirty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62" name="矩形 61"/>
                <p:cNvSpPr/>
                <p:nvPr/>
              </p:nvSpPr>
              <p:spPr bwMode="auto">
                <a:xfrm>
                  <a:off x="1910760" y="1650340"/>
                  <a:ext cx="4625883" cy="563769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fontAlgn="base">
                    <a:lnSpc>
                      <a:spcPts val="14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微積分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(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一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〜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二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)6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普通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物理與實驗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(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一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〜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二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)6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普通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化學與實驗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(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一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〜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二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)4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國軍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美語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(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一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〜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四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)0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計算機概論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(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一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〜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二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 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2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壓力調適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1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中國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軍事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史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2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新細明體"/>
                    </a:rPr>
                    <a:t>。</a:t>
                  </a:r>
                  <a:endParaRPr kumimoji="1" lang="en-US" altLang="zh-TW" sz="1600" b="1" dirty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  <p:grpSp>
            <p:nvGrpSpPr>
              <p:cNvPr id="3" name="群組 2"/>
              <p:cNvGrpSpPr/>
              <p:nvPr/>
            </p:nvGrpSpPr>
            <p:grpSpPr>
              <a:xfrm>
                <a:off x="906236" y="2258681"/>
                <a:ext cx="5630406" cy="531812"/>
                <a:chOff x="906236" y="2258681"/>
                <a:chExt cx="5630406" cy="531812"/>
              </a:xfrm>
            </p:grpSpPr>
            <p:sp>
              <p:nvSpPr>
                <p:cNvPr id="34" name="矩形 33"/>
                <p:cNvSpPr/>
                <p:nvPr/>
              </p:nvSpPr>
              <p:spPr bwMode="auto">
                <a:xfrm>
                  <a:off x="906236" y="2258681"/>
                  <a:ext cx="960963" cy="531812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通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識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必修</a:t>
                  </a:r>
                  <a:endParaRPr kumimoji="1" lang="en-US" altLang="zh-TW" sz="1600" b="1" dirty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31</a:t>
                  </a:r>
                  <a:endParaRPr kumimoji="1" lang="zh-TW" altLang="en-US" sz="1600" b="1" dirty="0">
                    <a:solidFill>
                      <a:prstClr val="black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36" name="矩形 35"/>
                <p:cNvSpPr/>
                <p:nvPr/>
              </p:nvSpPr>
              <p:spPr bwMode="auto">
                <a:xfrm>
                  <a:off x="1910761" y="2262794"/>
                  <a:ext cx="4625881" cy="5276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fontAlgn="base">
                    <a:lnSpc>
                      <a:spcPts val="14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中華民國憲法與立國精神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3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中國現代史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2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心理學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2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、大陸問題研究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3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軍事倫理學</a:t>
                  </a:r>
                  <a:r>
                    <a:rPr kumimoji="1" lang="en-US" altLang="zh-TW" sz="1600" b="1" dirty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2</a:t>
                  </a:r>
                  <a:r>
                    <a:rPr kumimoji="1" lang="zh-TW" altLang="en-US" sz="1600" b="1" dirty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哲學概論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2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國文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(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含孫子兵法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)(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一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〜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二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)6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英文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(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一</a:t>
                  </a:r>
                  <a:r>
                    <a:rPr kumimoji="1" lang="en-US" altLang="zh-TW" sz="1600" b="1" dirty="0" smtClean="0">
                      <a:solidFill>
                        <a:prstClr val="black"/>
                      </a:solidFill>
                      <a:latin typeface="標楷體"/>
                      <a:ea typeface="標楷體"/>
                    </a:rPr>
                    <a:t>〜</a:t>
                  </a:r>
                  <a:r>
                    <a:rPr kumimoji="1" lang="zh-TW" altLang="en-US" sz="1600" b="1" dirty="0" smtClean="0">
                      <a:solidFill>
                        <a:prstClr val="black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四</a:t>
                  </a:r>
                  <a:r>
                    <a:rPr kumimoji="1" lang="en-US" altLang="zh-TW" sz="1600" b="1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)8</a:t>
                  </a:r>
                  <a:r>
                    <a:rPr kumimoji="1" lang="zh-TW" altLang="en-US" sz="1600" b="1" dirty="0" smtClean="0">
                      <a:solidFill>
                        <a:schemeClr val="tx1"/>
                      </a:solidFill>
                      <a:latin typeface="標楷體"/>
                      <a:ea typeface="標楷體"/>
                    </a:rPr>
                    <a:t>、法學概論</a:t>
                  </a:r>
                  <a:r>
                    <a:rPr kumimoji="1" lang="en-US" altLang="zh-TW" sz="1600" b="1" dirty="0" smtClean="0">
                      <a:solidFill>
                        <a:schemeClr val="tx1"/>
                      </a:solidFill>
                      <a:latin typeface="標楷體"/>
                      <a:ea typeface="標楷體"/>
                    </a:rPr>
                    <a:t>2</a:t>
                  </a:r>
                  <a:r>
                    <a:rPr kumimoji="1" lang="zh-TW" altLang="en-US" sz="1600" b="1" dirty="0" smtClean="0">
                      <a:solidFill>
                        <a:schemeClr val="tx1"/>
                      </a:solidFill>
                      <a:latin typeface="標楷體"/>
                      <a:ea typeface="標楷體"/>
                    </a:rPr>
                    <a:t>、國際法概論</a:t>
                  </a:r>
                  <a:r>
                    <a:rPr kumimoji="1" lang="en-US" altLang="zh-TW" sz="1600" b="1" dirty="0" smtClean="0">
                      <a:solidFill>
                        <a:schemeClr val="tx1"/>
                      </a:solidFill>
                      <a:latin typeface="標楷體"/>
                      <a:ea typeface="標楷體"/>
                    </a:rPr>
                    <a:t>1</a:t>
                  </a:r>
                  <a:r>
                    <a:rPr kumimoji="1" lang="zh-TW" altLang="en-US" sz="1600" b="1" dirty="0" smtClean="0">
                      <a:solidFill>
                        <a:schemeClr val="tx1"/>
                      </a:solidFill>
                      <a:latin typeface="標楷體"/>
                      <a:ea typeface="標楷體"/>
                    </a:rPr>
                    <a:t>、</a:t>
                  </a:r>
                  <a:r>
                    <a:rPr kumimoji="1" lang="zh-TW" altLang="en-US" sz="1600" b="1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體育</a:t>
                  </a:r>
                  <a:r>
                    <a:rPr kumimoji="1" lang="en-US" altLang="zh-TW" sz="1600" b="1" dirty="0" smtClean="0">
                      <a:solidFill>
                        <a:schemeClr val="tx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0</a:t>
                  </a:r>
                  <a:r>
                    <a:rPr kumimoji="1" lang="zh-TW" altLang="en-US" sz="1600" b="1" dirty="0" smtClean="0">
                      <a:solidFill>
                        <a:schemeClr val="tx1"/>
                      </a:solidFill>
                      <a:latin typeface="新細明體"/>
                    </a:rPr>
                    <a:t>。</a:t>
                  </a:r>
                  <a:endParaRPr kumimoji="1" lang="zh-TW" altLang="en-US" sz="16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</p:grpSp>
        <p:sp>
          <p:nvSpPr>
            <p:cNvPr id="59" name="矩形 58"/>
            <p:cNvSpPr/>
            <p:nvPr/>
          </p:nvSpPr>
          <p:spPr bwMode="auto">
            <a:xfrm>
              <a:off x="634768" y="1161588"/>
              <a:ext cx="537285" cy="126929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400" b="1" dirty="0" smtClean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校共同必修</a:t>
              </a:r>
              <a:r>
                <a:rPr kumimoji="1" lang="en-US" altLang="zh-TW" sz="1400" b="1" dirty="0" smtClean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52</a:t>
              </a:r>
              <a:endParaRPr kumimoji="1" lang="zh-TW" altLang="en-US" sz="14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69641" name="AutoShape 148"/>
          <p:cNvSpPr>
            <a:spLocks noChangeArrowheads="1"/>
          </p:cNvSpPr>
          <p:nvPr/>
        </p:nvSpPr>
        <p:spPr bwMode="auto">
          <a:xfrm rot="10800000">
            <a:off x="3128024" y="3120120"/>
            <a:ext cx="764183" cy="327778"/>
          </a:xfrm>
          <a:prstGeom prst="upArrow">
            <a:avLst>
              <a:gd name="adj1" fmla="val 50000"/>
              <a:gd name="adj2" fmla="val 45833"/>
            </a:avLst>
          </a:prstGeom>
          <a:solidFill>
            <a:schemeClr val="bg1"/>
          </a:solidFill>
          <a:ln w="28575">
            <a:solidFill>
              <a:srgbClr val="D0020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zh-TW" altLang="zh-TW" sz="1800" b="1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16632" y="5341852"/>
            <a:ext cx="6741368" cy="2838840"/>
            <a:chOff x="503763" y="2699651"/>
            <a:chExt cx="8406760" cy="1953485"/>
          </a:xfrm>
        </p:grpSpPr>
        <p:sp>
          <p:nvSpPr>
            <p:cNvPr id="40" name="矩形 39"/>
            <p:cNvSpPr/>
            <p:nvPr/>
          </p:nvSpPr>
          <p:spPr bwMode="auto">
            <a:xfrm>
              <a:off x="503763" y="2699651"/>
              <a:ext cx="8406760" cy="195348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548878" y="2792228"/>
              <a:ext cx="484768" cy="173988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400" b="1" dirty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通識</a:t>
              </a:r>
              <a:endParaRPr kumimoji="1" lang="en-US" altLang="zh-TW" sz="14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TW" altLang="en-US" sz="1400" b="1" dirty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選修</a:t>
              </a:r>
              <a:endParaRPr kumimoji="1" lang="en-US" altLang="zh-TW" sz="14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zh-TW" sz="14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zh-TW" sz="1400" b="1" dirty="0" smtClean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9</a:t>
              </a:r>
              <a:endParaRPr kumimoji="1" lang="zh-TW" altLang="en-US" sz="14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83" name="文字方塊 54"/>
          <p:cNvSpPr txBox="1">
            <a:spLocks noChangeArrowheads="1"/>
          </p:cNvSpPr>
          <p:nvPr/>
        </p:nvSpPr>
        <p:spPr bwMode="auto">
          <a:xfrm>
            <a:off x="871055" y="187154"/>
            <a:ext cx="58015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3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rgbClr val="DD8047">
                        <a:satMod val="155000"/>
                      </a:srgbClr>
                    </a:gs>
                    <a:gs pos="100000">
                      <a:srgbClr val="DD80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空軍軍官學校通識教育中心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35142"/>
              </p:ext>
            </p:extLst>
          </p:nvPr>
        </p:nvGraphicFramePr>
        <p:xfrm>
          <a:off x="588710" y="5402429"/>
          <a:ext cx="6212215" cy="2590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96074"/>
                <a:gridCol w="5316141"/>
              </a:tblGrid>
              <a:tr h="3216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語文學科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領域</a:t>
                      </a:r>
                      <a:endParaRPr lang="zh-TW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新聞英語、日文</a:t>
                      </a: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kumimoji="1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/>
                          <a:ea typeface="標楷體"/>
                          <a:cs typeface="+mn-cs"/>
                        </a:rPr>
                        <a:t>〜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、法文</a:t>
                      </a: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kumimoji="1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/>
                          <a:ea typeface="標楷體"/>
                          <a:cs typeface="+mn-cs"/>
                        </a:rPr>
                        <a:t>〜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、西班牙文</a:t>
                      </a: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kumimoji="1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/>
                          <a:ea typeface="標楷體"/>
                          <a:cs typeface="+mn-cs"/>
                        </a:rPr>
                        <a:t>〜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</a:t>
                      </a: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、航空英文</a:t>
                      </a:r>
                      <a:endParaRPr lang="zh-TW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7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人文藝術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領域</a:t>
                      </a:r>
                      <a:endParaRPr lang="zh-TW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希臘羅馬神話、英國文學導讀、美國文學導讀、儒家思想與現代生活、道家智慧與生活藝術 、中國文化史 、風俗與文化、台灣通史、 史傳文學、現代文學、中國古典小說選讀、音樂賞析、名畫賞析、創意思考與設計、近代西洋文學概論。應用文（中）</a:t>
                      </a:r>
                      <a:endParaRPr lang="zh-TW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40000"/>
                      </a:srgbClr>
                    </a:solidFill>
                  </a:tcPr>
                </a:tc>
              </a:tr>
              <a:tr h="1233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社會科學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領域</a:t>
                      </a:r>
                      <a:endParaRPr lang="zh-TW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管理學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/>
                          <a:ea typeface="標楷體"/>
                          <a:cs typeface="+mn-cs"/>
                        </a:rPr>
                        <a:t>、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政治學、全球化國際趨勢、性別平等與生活、心理與人生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/>
                          <a:ea typeface="標楷體"/>
                          <a:cs typeface="+mn-cs"/>
                        </a:rPr>
                        <a:t>、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生命教育概論、諮商輔導 、身心健康管理、法律與人生、</a:t>
                      </a:r>
                      <a:endParaRPr lang="zh-TW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自然科學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領域</a:t>
                      </a:r>
                      <a:endParaRPr lang="zh-TW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AF2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環境科學概論、太空航行概論、生存環境電磁輻射概論、數位時代數學欣賞、航空與軍事化學、數學探索、現代科技應用科學、生活化學、智慧的材料科技與生活、量子世界的必然與偶然、科技與數學、大數據在網路的運用</a:t>
                      </a:r>
                      <a:endParaRPr lang="zh-TW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AF2F">
                        <a:alpha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航空軍事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科學領域</a:t>
                      </a:r>
                      <a:endParaRPr lang="zh-TW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9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航空心理學、國防科技史、空權史、空軍發展史、中國兵法選讀、西洋戰略思想 、軍事社會學、軍事組織與領導行為、領導統御</a:t>
                      </a:r>
                      <a:endParaRPr lang="zh-TW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98FE"/>
                    </a:solidFill>
                  </a:tcPr>
                </a:tc>
              </a:tr>
            </a:tbl>
          </a:graphicData>
        </a:graphic>
      </p:graphicFrame>
      <p:sp>
        <p:nvSpPr>
          <p:cNvPr id="82" name="AutoShape 148"/>
          <p:cNvSpPr>
            <a:spLocks noChangeArrowheads="1"/>
          </p:cNvSpPr>
          <p:nvPr/>
        </p:nvSpPr>
        <p:spPr bwMode="auto">
          <a:xfrm rot="10800000">
            <a:off x="2984478" y="8004822"/>
            <a:ext cx="824299" cy="391528"/>
          </a:xfrm>
          <a:prstGeom prst="upArrow">
            <a:avLst>
              <a:gd name="adj1" fmla="val 50000"/>
              <a:gd name="adj2" fmla="val 45833"/>
            </a:avLst>
          </a:prstGeom>
          <a:solidFill>
            <a:schemeClr val="bg1"/>
          </a:solidFill>
          <a:ln w="28575">
            <a:solidFill>
              <a:srgbClr val="D0020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zh-TW" altLang="zh-TW" sz="1800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" name="AutoShape 148"/>
          <p:cNvSpPr>
            <a:spLocks noChangeArrowheads="1"/>
          </p:cNvSpPr>
          <p:nvPr/>
        </p:nvSpPr>
        <p:spPr bwMode="auto">
          <a:xfrm rot="10800000">
            <a:off x="3128026" y="5119653"/>
            <a:ext cx="730436" cy="385793"/>
          </a:xfrm>
          <a:prstGeom prst="upArrow">
            <a:avLst>
              <a:gd name="adj1" fmla="val 50000"/>
              <a:gd name="adj2" fmla="val 45833"/>
            </a:avLst>
          </a:prstGeom>
          <a:solidFill>
            <a:schemeClr val="bg1"/>
          </a:solidFill>
          <a:ln w="28575">
            <a:solidFill>
              <a:srgbClr val="D0020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zh-TW" altLang="zh-TW" sz="1800" b="1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7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526" descr="海報鷹"/>
          <p:cNvPicPr>
            <a:picLocks noChangeAspect="1" noChangeArrowheads="1"/>
          </p:cNvPicPr>
          <p:nvPr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01"/>
          <a:stretch>
            <a:fillRect/>
          </a:stretch>
        </p:blipFill>
        <p:spPr bwMode="auto">
          <a:xfrm>
            <a:off x="18" y="3"/>
            <a:ext cx="6950075" cy="920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9" descr="D:\教育評鑑資料\無邊筧橋校徽\無邊筧橋頭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" y="23"/>
            <a:ext cx="1071563" cy="83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字方塊 54"/>
          <p:cNvSpPr txBox="1">
            <a:spLocks noChangeArrowheads="1"/>
          </p:cNvSpPr>
          <p:nvPr/>
        </p:nvSpPr>
        <p:spPr bwMode="auto">
          <a:xfrm>
            <a:off x="871055" y="187154"/>
            <a:ext cx="58015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3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rgbClr val="DD8047">
                        <a:satMod val="155000"/>
                      </a:srgbClr>
                    </a:gs>
                    <a:gs pos="100000">
                      <a:srgbClr val="DD80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空軍軍官學校通識教育中心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71060" y="833462"/>
            <a:ext cx="5312251" cy="400110"/>
          </a:xfrm>
          <a:prstGeom prst="rect">
            <a:avLst/>
          </a:prstGeom>
          <a:solidFill>
            <a:srgbClr val="FFFF0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lvl="0" algn="ctr"/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國軍基礎院校通識教育課程基準表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sz="1200" b="1" dirty="0" smtClean="0">
                <a:solidFill>
                  <a:srgbClr val="2211FD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1060316</a:t>
            </a:r>
            <a:r>
              <a:rPr lang="zh-TW" altLang="en-US" sz="1200" b="1" dirty="0" smtClean="0">
                <a:solidFill>
                  <a:srgbClr val="2211FD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版</a:t>
            </a:r>
            <a:endParaRPr lang="zh-TW" altLang="en-US" sz="1200" b="1" dirty="0">
              <a:solidFill>
                <a:srgbClr val="2211FD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84166"/>
              </p:ext>
            </p:extLst>
          </p:nvPr>
        </p:nvGraphicFramePr>
        <p:xfrm>
          <a:off x="332656" y="1365544"/>
          <a:ext cx="6408712" cy="69955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62274"/>
                <a:gridCol w="1872208"/>
                <a:gridCol w="2474230"/>
              </a:tblGrid>
              <a:tr h="338667">
                <a:tc gridSpan="3">
                  <a:txBody>
                    <a:bodyPr/>
                    <a:lstStyle/>
                    <a:p>
                      <a:pPr marL="812800" indent="-812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四年制正期班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812800" indent="-812800"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政治教育</a:t>
                      </a:r>
                    </a:p>
                    <a:p>
                      <a:pPr marL="812800" indent="-812800"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共同課程領域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12800" indent="-812800"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通識教育</a:t>
                      </a:r>
                    </a:p>
                    <a:p>
                      <a:pPr marL="812800" indent="-812800"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共同課程領域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通識教育</a:t>
                      </a:r>
                    </a:p>
                    <a:p>
                      <a:pPr algn="di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選修課程領域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70771">
                <a:tc>
                  <a:txBody>
                    <a:bodyPr/>
                    <a:lstStyle/>
                    <a:p>
                      <a:pPr marL="1270" indent="-6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中華民國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憲法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</a:t>
                      </a:r>
                      <a:endParaRPr lang="en-US" altLang="zh-TW" sz="2000" b="1" kern="100" dirty="0" smtClean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270" indent="-635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立國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精神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中國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現代史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心理學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大陸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問題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</a:t>
                      </a:r>
                      <a:endParaRPr lang="en-US" altLang="zh-TW" sz="2000" b="1" kern="100" dirty="0" smtClean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軍事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倫理學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哲學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概論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國文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孫子</a:t>
                      </a:r>
                      <a:endParaRPr lang="en-US" altLang="zh-TW" sz="2000" b="1" kern="100" dirty="0" smtClean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兵法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)(6)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英文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(6)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法學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概論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11FD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</a:t>
                      </a:r>
                      <a:r>
                        <a:rPr lang="zh-TW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國際法概論</a:t>
                      </a:r>
                      <a:endParaRPr lang="en-US" altLang="zh-TW" sz="2000" b="1" kern="100" dirty="0" smtClean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00" indent="-7620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sz="2000" b="1" kern="100" dirty="0" smtClean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1)</a:t>
                      </a:r>
                      <a:endParaRPr lang="zh-TW" sz="2000" b="1" kern="100" dirty="0">
                        <a:solidFill>
                          <a:srgbClr val="2211FD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規劃原則</a:t>
                      </a: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理工科學生應著重人文藝術、社會、生命科學課程；醫科學生應著重人文藝術、社會、自然科學課程；社會科學生應著重自然、生命科學課程。</a:t>
                      </a: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鼓勵開設符合新世代學生需求之新課程，如管理學、電腦資訊與運用、生物科技、生態環境保護、心理輔導等；並研發基礎性且科際整合型之課程，例如：中國科技發展史、醫學倫理、性別關係科目等。</a:t>
                      </a: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8045">
                <a:tc rowSpan="3">
                  <a:txBody>
                    <a:bodyPr/>
                    <a:lstStyle/>
                    <a:p>
                      <a:pPr marL="812800" indent="-812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12800" indent="-812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12800" indent="-812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80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12800" indent="-812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學分以上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80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12800" indent="-812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34</a:t>
                      </a:r>
                      <a:r>
                        <a:rPr lang="zh-TW" sz="2000" b="1" kern="100" dirty="0">
                          <a:solidFill>
                            <a:srgbClr val="2211F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學分以上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2656" y="8361117"/>
            <a:ext cx="6339987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※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依據國防部人培育字第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1060004340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號令頒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國軍基礎院校通識教育課程基準表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｣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新細明體"/>
                <a:ea typeface="新細明體"/>
                <a:cs typeface="Times New Roman" pitchFamily="18" charset="0"/>
              </a:rPr>
              <a:t>。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2211F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僅列四年制正期班。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rgbClr val="2211FD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77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6853</TotalTime>
  <Words>708</Words>
  <Application>Microsoft Office PowerPoint</Application>
  <PresentationFormat>如螢幕大小 (4:3)</PresentationFormat>
  <Paragraphs>95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4_Office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stuadm</dc:creator>
  <cp:lastModifiedBy>Gic01</cp:lastModifiedBy>
  <cp:revision>313</cp:revision>
  <cp:lastPrinted>2017-09-14T05:27:05Z</cp:lastPrinted>
  <dcterms:created xsi:type="dcterms:W3CDTF">2016-03-09T02:55:45Z</dcterms:created>
  <dcterms:modified xsi:type="dcterms:W3CDTF">2018-01-22T02:15:52Z</dcterms:modified>
</cp:coreProperties>
</file>